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12"/>
  </p:notesMasterIdLst>
  <p:sldIdLst>
    <p:sldId id="257" r:id="rId2"/>
    <p:sldId id="271" r:id="rId3"/>
    <p:sldId id="263" r:id="rId4"/>
    <p:sldId id="265" r:id="rId5"/>
    <p:sldId id="267" r:id="rId6"/>
    <p:sldId id="264" r:id="rId7"/>
    <p:sldId id="266" r:id="rId8"/>
    <p:sldId id="270" r:id="rId9"/>
    <p:sldId id="268" r:id="rId10"/>
    <p:sldId id="269" r:id="rId1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E1E"/>
    <a:srgbClr val="1A1A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6"/>
    <p:restoredTop sz="96405"/>
  </p:normalViewPr>
  <p:slideViewPr>
    <p:cSldViewPr snapToGrid="0" snapToObjects="1">
      <p:cViewPr varScale="1">
        <p:scale>
          <a:sx n="115" d="100"/>
          <a:sy n="115" d="100"/>
        </p:scale>
        <p:origin x="23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3F4A6F-8FAE-A14E-86DA-25016664901A}" type="datetimeFigureOut">
              <a:rPr lang="it-IT" smtClean="0"/>
              <a:t>27/04/22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288171-BBB8-8D4E-BBBA-FA1E4A06EB1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3783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6C37A5-A72E-8D47-A6FC-4D095A00DA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CEDCFA1-609D-A841-94A3-46AB6A913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A987E20-188D-BE4F-9598-8BF577CB6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31/03/22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F0CD1E9-650E-D145-8DE3-44467B3CF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MHW1 - Andrea Baldi</a:t>
            </a:r>
            <a:endParaRPr lang="en-US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88747F2-EF94-194D-8013-586C0BAD0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03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03D210-93F0-DC44-AC22-54A121A1D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2305CB8-1F65-3348-BF3A-6C25EEE193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22FA280-9164-C74D-9513-09DC7697C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31/03/22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ED5FBE1-4844-934F-86AD-1A38985EB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MHW1 - Andrea Baldi</a:t>
            </a:r>
            <a:endParaRPr lang="en-US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F87DE1C-2CD9-6348-B338-7E564C3C5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587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6C32F85E-9745-804B-8F0D-8BACEA8163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FA104C91-8ED7-764C-9049-01BC07AEC1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A0D8352-497D-7D42-B680-267A88A53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31/03/22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C9BC189-C0E9-8D4A-8A45-FDA3F18C6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MHW1 - Andrea Baldi</a:t>
            </a:r>
            <a:endParaRPr lang="en-US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24FBFB1-1086-374C-88EE-27A71013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65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55CF6D-80EC-264F-9322-718C06755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773767-4C4F-7E45-9DBA-603326DCB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63963E9-FD1E-3B4B-8DC3-B125C3188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31/03/22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D68C7CF-77DC-1140-B4E6-E2D505FB0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MHW1 - Andrea Baldi</a:t>
            </a:r>
            <a:endParaRPr lang="en-US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A3BE8BD-7269-004D-AB77-AF323CD7D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079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787C9F7-EF46-4B4C-844C-AC42ECE8C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CDF4C0A-DDE7-EF46-B2D5-0179CEA33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F5153A2-B111-5742-8D11-050F88EF5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31/03/22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5795DAC-3B65-6F4E-B8CC-D650CA3E2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MHW1 - Andrea Baldi</a:t>
            </a:r>
            <a:endParaRPr lang="en-US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6EE538C-757D-6F43-8CF8-8D5D1A351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573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878530-4DA9-A948-AB1E-469B8DE10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7B0536F-3305-3345-A5E6-F1A6DD2B3A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2AC3B9D-3879-0D47-807A-800531EF56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F196D77-E4D6-9F4F-84CD-E3A5B5CCF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31/03/22</a:t>
            </a:r>
            <a:endParaRPr lang="en-US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6AE59BB-C987-1E41-80B3-D23A76239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MHW1 - Andrea Baldi</a:t>
            </a:r>
            <a:endParaRPr lang="en-US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6921386-DA95-A547-BAD1-F2C0214FF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361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0BB79E-F95B-1843-8508-9D862F9DE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1CDC5AD-ED3F-954C-A401-DF2D1DDD98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982CC32-266E-834C-8B55-97F14601B2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3733286-D3CD-DD45-9D34-EE88A679C1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F128092-BBEC-224E-932D-01494C23A5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84B699E3-4478-7A48-99BB-FDEB5BE7D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31/03/22</a:t>
            </a:r>
            <a:endParaRPr lang="en-US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EF37C73-3F3F-ED44-A25D-AF9A97633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MHW1 - Andrea Baldi</a:t>
            </a:r>
            <a:endParaRPr lang="en-US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93463DD0-607B-2447-B2CA-E9CB93C7F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394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2E6BE0-04A7-9A4D-A1A8-71772740B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E54120A-07C4-3844-8DBB-A7A9C11D5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31/03/22</a:t>
            </a:r>
            <a:endParaRPr lang="en-US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112E0B-0CDA-EF4B-8C46-008A4FD93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MHW1 - Andrea Baldi</a:t>
            </a:r>
            <a:endParaRPr lang="en-US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24096E5-4E77-9847-86E7-BB78E26E4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973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7B7F22D0-626B-F543-96AE-E4608C349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31/03/22</a:t>
            </a:r>
            <a:endParaRPr lang="en-US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4EA614D-596B-224D-9D82-D9AF07AB3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MHW1 - Andrea Baldi</a:t>
            </a:r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F54E9A7-ACF7-CF4C-93B4-0E8888FC0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476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7C468E-A78F-BF4C-9136-3BCD0CB9A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087BD23-1D70-8C45-8764-FD5F41DE2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B47D14E-FBBA-A742-A9C9-345F85D8B5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4FBC39F-0DCB-F543-9C51-437283D89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31/03/22</a:t>
            </a:r>
            <a:endParaRPr lang="en-US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B0839D3-4AEA-5741-A088-4EB376D11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MHW1 - Andrea Baldi</a:t>
            </a:r>
            <a:endParaRPr lang="en-US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9775BB5-39C4-A844-9F78-E0CC541D5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25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8B8DF94-6CA1-4341-A41F-20A54A34F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675BD7B-E129-9843-9BF1-23DA6BD81A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09FB8C3-CBE2-334B-859A-10A6CEBB5B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D6F0748-A7F0-4E4C-9A35-BA4957EC0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31/03/22</a:t>
            </a:r>
            <a:endParaRPr lang="en-US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5794936-96B2-BD49-B228-24C275FCC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MHW1 - Andrea Baldi</a:t>
            </a:r>
            <a:endParaRPr lang="en-US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989182B-486A-9B44-BCC1-059644AA0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016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2C47F332-E076-1449-B8BD-B88714BCD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DE20AE7-5521-CF47-80DA-C9D9291C2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DA71145-BD42-5844-AE6D-B60473AD1E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31/03/22</a:t>
            </a:r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A505CAD-3AD8-3644-B5A4-58F5E6FF6F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MHW1 - Andrea Baldi</a:t>
            </a:r>
            <a:endParaRPr lang="en-US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0BF7C41-141F-B543-B8D0-3012BA3839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834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A0785DBA-084C-B346-989D-AD3043EBBAA4}"/>
              </a:ext>
            </a:extLst>
          </p:cNvPr>
          <p:cNvSpPr txBox="1"/>
          <p:nvPr/>
        </p:nvSpPr>
        <p:spPr>
          <a:xfrm>
            <a:off x="-4" y="2705725"/>
            <a:ext cx="1219199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b="1" dirty="0">
                <a:latin typeface="Avenir Black" panose="02000503020000020003" pitchFamily="2" charset="0"/>
              </a:rPr>
              <a:t>Cinque libri consigliati </a:t>
            </a:r>
          </a:p>
          <a:p>
            <a:pPr algn="ctr"/>
            <a:r>
              <a:rPr lang="it-IT" sz="4400" b="1" dirty="0">
                <a:latin typeface="Avenir Black" panose="02000503020000020003" pitchFamily="2" charset="0"/>
              </a:rPr>
              <a:t>API quotable – API spotify 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E6E7C9B3-280C-B743-81E1-934341F42DA5}"/>
              </a:ext>
            </a:extLst>
          </p:cNvPr>
          <p:cNvSpPr/>
          <p:nvPr/>
        </p:nvSpPr>
        <p:spPr>
          <a:xfrm>
            <a:off x="0" y="0"/>
            <a:ext cx="12192000" cy="728133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7C725DD-1ECC-114D-A950-6E8C8D3AAC57}"/>
              </a:ext>
            </a:extLst>
          </p:cNvPr>
          <p:cNvSpPr txBox="1"/>
          <p:nvPr/>
        </p:nvSpPr>
        <p:spPr>
          <a:xfrm>
            <a:off x="0" y="7167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solidFill>
                  <a:schemeClr val="bg1">
                    <a:lumMod val="95000"/>
                  </a:schemeClr>
                </a:solidFill>
                <a:latin typeface="Avenir Black" panose="02000503020000020003" pitchFamily="2" charset="0"/>
              </a:rPr>
              <a:t>MHW3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511DC897-DFBB-E84B-BA31-5430FD6A5643}"/>
              </a:ext>
            </a:extLst>
          </p:cNvPr>
          <p:cNvSpPr txBox="1"/>
          <p:nvPr/>
        </p:nvSpPr>
        <p:spPr>
          <a:xfrm>
            <a:off x="4887460" y="4456474"/>
            <a:ext cx="241707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600" dirty="0">
                <a:latin typeface="Avenir Light" panose="020B0402020203020204" pitchFamily="34" charset="77"/>
              </a:rPr>
              <a:t>Andrea Baldi</a:t>
            </a:r>
          </a:p>
          <a:p>
            <a:pPr algn="ctr"/>
            <a:r>
              <a:rPr lang="it-IT" sz="1600" dirty="0">
                <a:latin typeface="Avenir Light" panose="020B0402020203020204" pitchFamily="34" charset="77"/>
              </a:rPr>
              <a:t>MATR: 1000026791</a:t>
            </a:r>
          </a:p>
          <a:p>
            <a:pPr algn="ctr"/>
            <a:r>
              <a:rPr lang="it-IT" sz="1600" dirty="0">
                <a:latin typeface="Avenir Light" panose="020B0402020203020204" pitchFamily="34" charset="77"/>
              </a:rPr>
              <a:t>29 Marzo 2022</a:t>
            </a:r>
          </a:p>
          <a:p>
            <a:endParaRPr lang="it-IT" dirty="0"/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A37013C7-EF52-0748-BDBB-5526D3723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847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A8DDC9D-E9B3-423A-B69D-09CB5CA2F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Rettangolo con angoli arrotondati 4">
            <a:extLst>
              <a:ext uri="{FF2B5EF4-FFF2-40B4-BE49-F238E27FC236}">
                <a16:creationId xmlns:a16="http://schemas.microsoft.com/office/drawing/2014/main" id="{08AE1A11-97B5-74C7-E5F3-C046AEC93232}"/>
              </a:ext>
            </a:extLst>
          </p:cNvPr>
          <p:cNvSpPr/>
          <p:nvPr/>
        </p:nvSpPr>
        <p:spPr>
          <a:xfrm>
            <a:off x="103414" y="864597"/>
            <a:ext cx="6208690" cy="5791562"/>
          </a:xfrm>
          <a:prstGeom prst="roundRect">
            <a:avLst>
              <a:gd name="adj" fmla="val 4874"/>
            </a:avLst>
          </a:prstGeom>
          <a:blipFill>
            <a:blip r:embed="rId2"/>
            <a:stretch>
              <a:fillRect t="63" b="-21781"/>
            </a:stretch>
          </a:blipFill>
          <a:effectLst>
            <a:outerShdw blurRad="50800" dist="136106" dir="2700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BE05CC58-3701-B190-884C-9B04FDE74A7E}"/>
              </a:ext>
            </a:extLst>
          </p:cNvPr>
          <p:cNvSpPr/>
          <p:nvPr/>
        </p:nvSpPr>
        <p:spPr>
          <a:xfrm>
            <a:off x="0" y="0"/>
            <a:ext cx="12192000" cy="728133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091ED3D-FCAB-AC3B-1C76-89D63BBF6E1C}"/>
              </a:ext>
            </a:extLst>
          </p:cNvPr>
          <p:cNvSpPr txBox="1"/>
          <p:nvPr/>
        </p:nvSpPr>
        <p:spPr>
          <a:xfrm>
            <a:off x="0" y="7167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solidFill>
                  <a:schemeClr val="bg1">
                    <a:lumMod val="95000"/>
                  </a:schemeClr>
                </a:solidFill>
                <a:latin typeface="Avenir Black" panose="02000503020000020003" pitchFamily="2" charset="0"/>
              </a:rPr>
              <a:t>API spotify </a:t>
            </a:r>
            <a:r>
              <a:rPr lang="it-IT" sz="3200" dirty="0">
                <a:solidFill>
                  <a:schemeClr val="bg1">
                    <a:lumMod val="95000"/>
                  </a:schemeClr>
                </a:solidFill>
                <a:latin typeface="Avenir Light" panose="020B0402020203020204" pitchFamily="34" charset="77"/>
              </a:rPr>
              <a:t>– onJson_spotify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EA1F135C-6E0C-7F0A-C9DE-A2A8B93658C2}"/>
              </a:ext>
            </a:extLst>
          </p:cNvPr>
          <p:cNvSpPr txBox="1"/>
          <p:nvPr/>
        </p:nvSpPr>
        <p:spPr>
          <a:xfrm>
            <a:off x="6576785" y="2942077"/>
            <a:ext cx="55118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>
                <a:latin typeface="Avenir Light" panose="020B0402020203020204" pitchFamily="34" charset="77"/>
              </a:rPr>
              <a:t>La funzione ‘</a:t>
            </a:r>
            <a:r>
              <a:rPr lang="it-IT" dirty="0" err="1">
                <a:latin typeface="Avenir Light" panose="020B0402020203020204" pitchFamily="34" charset="77"/>
              </a:rPr>
              <a:t>onJson_spotify</a:t>
            </a:r>
            <a:r>
              <a:rPr lang="it-IT" dirty="0">
                <a:latin typeface="Avenir Light" panose="020B0402020203020204" pitchFamily="34" charset="77"/>
              </a:rPr>
              <a:t>’ si occuperà di gestire la risposta ottenuta e stampare a schermo i risultati prodotti dalla ricerca.</a:t>
            </a:r>
          </a:p>
        </p:txBody>
      </p:sp>
    </p:spTree>
    <p:extLst>
      <p:ext uri="{BB962C8B-B14F-4D97-AF65-F5344CB8AC3E}">
        <p14:creationId xmlns:p14="http://schemas.microsoft.com/office/powerpoint/2010/main" val="3033329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8045457-485D-6C12-6637-46D4F3A5B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BE846DF2-0D13-22CF-A06C-C6AB69457962}"/>
              </a:ext>
            </a:extLst>
          </p:cNvPr>
          <p:cNvSpPr/>
          <p:nvPr/>
        </p:nvSpPr>
        <p:spPr>
          <a:xfrm>
            <a:off x="0" y="0"/>
            <a:ext cx="12192000" cy="728133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05BB820-BFAB-5353-6DC7-2D70AE177D8C}"/>
              </a:ext>
            </a:extLst>
          </p:cNvPr>
          <p:cNvSpPr txBox="1"/>
          <p:nvPr/>
        </p:nvSpPr>
        <p:spPr>
          <a:xfrm>
            <a:off x="0" y="7167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solidFill>
                  <a:schemeClr val="bg1">
                    <a:lumMod val="95000"/>
                  </a:schemeClr>
                </a:solidFill>
                <a:latin typeface="Avenir Black" panose="02000503020000020003" pitchFamily="2" charset="0"/>
              </a:rPr>
              <a:t>Introduzione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E42938C-15BE-02BD-BA4E-12A2830376C0}"/>
              </a:ext>
            </a:extLst>
          </p:cNvPr>
          <p:cNvSpPr txBox="1"/>
          <p:nvPr/>
        </p:nvSpPr>
        <p:spPr>
          <a:xfrm>
            <a:off x="547570" y="2828835"/>
            <a:ext cx="110968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dirty="0">
                <a:latin typeface="Avenir Light" panose="020B0402020203020204" pitchFamily="34" charset="77"/>
              </a:rPr>
              <a:t>La realizzazione del progetto mhw3 si basa sul riutilizzo dello scheletro del progetto mhw1 con le opportune modifiche. Sono state aggiunte due API: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>
                <a:latin typeface="Avenir Light" panose="020B0402020203020204" pitchFamily="34" charset="77"/>
              </a:rPr>
              <a:t>La prima API permette all’utente di generare in maniera casuale una citazione.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>
                <a:latin typeface="Avenir Light" panose="020B0402020203020204" pitchFamily="34" charset="77"/>
              </a:rPr>
              <a:t>La seconda API permette all’utente di effettuare una ricerca musicale sulla base di un valore in input.</a:t>
            </a:r>
          </a:p>
        </p:txBody>
      </p:sp>
    </p:spTree>
    <p:extLst>
      <p:ext uri="{BB962C8B-B14F-4D97-AF65-F5344CB8AC3E}">
        <p14:creationId xmlns:p14="http://schemas.microsoft.com/office/powerpoint/2010/main" val="4002007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magine 11">
            <a:extLst>
              <a:ext uri="{FF2B5EF4-FFF2-40B4-BE49-F238E27FC236}">
                <a16:creationId xmlns:a16="http://schemas.microsoft.com/office/drawing/2014/main" id="{EC1A85B9-D5C7-02B8-94D6-868610187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802" y="1121644"/>
            <a:ext cx="9240393" cy="5234706"/>
          </a:xfrm>
          <a:prstGeom prst="rect">
            <a:avLst/>
          </a:prstGeom>
        </p:spPr>
      </p:pic>
      <p:sp>
        <p:nvSpPr>
          <p:cNvPr id="34" name="Rettangolo 33">
            <a:extLst>
              <a:ext uri="{FF2B5EF4-FFF2-40B4-BE49-F238E27FC236}">
                <a16:creationId xmlns:a16="http://schemas.microsoft.com/office/drawing/2014/main" id="{3D38F479-5296-FC44-8199-70DB8681FEBB}"/>
              </a:ext>
            </a:extLst>
          </p:cNvPr>
          <p:cNvSpPr/>
          <p:nvPr/>
        </p:nvSpPr>
        <p:spPr>
          <a:xfrm>
            <a:off x="0" y="0"/>
            <a:ext cx="12192000" cy="728133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588E8A76-F32A-E547-997F-248E3820D987}"/>
              </a:ext>
            </a:extLst>
          </p:cNvPr>
          <p:cNvSpPr txBox="1"/>
          <p:nvPr/>
        </p:nvSpPr>
        <p:spPr>
          <a:xfrm>
            <a:off x="0" y="7167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solidFill>
                  <a:schemeClr val="bg1">
                    <a:lumMod val="95000"/>
                  </a:schemeClr>
                </a:solidFill>
                <a:latin typeface="Avenir Black" panose="02000503020000020003" pitchFamily="2" charset="0"/>
              </a:rPr>
              <a:t>API quotable </a:t>
            </a:r>
            <a:r>
              <a:rPr lang="it-IT" sz="3200" dirty="0">
                <a:solidFill>
                  <a:schemeClr val="bg1">
                    <a:lumMod val="95000"/>
                  </a:schemeClr>
                </a:solidFill>
                <a:latin typeface="Avenir Light" panose="020B0402020203020204" pitchFamily="34" charset="77"/>
              </a:rPr>
              <a:t>– fase iniziale 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9FAC02E-D531-D345-9287-3C2D7FB5A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86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D338F27-2134-3F79-9DC9-355B1FFC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287A64D6-60E8-ABE4-C34F-4BB896174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801" y="1112909"/>
            <a:ext cx="9240393" cy="5252175"/>
          </a:xfrm>
          <a:prstGeom prst="rect">
            <a:avLst/>
          </a:prstGeom>
        </p:spPr>
      </p:pic>
      <p:sp>
        <p:nvSpPr>
          <p:cNvPr id="9" name="Rettangolo 8">
            <a:extLst>
              <a:ext uri="{FF2B5EF4-FFF2-40B4-BE49-F238E27FC236}">
                <a16:creationId xmlns:a16="http://schemas.microsoft.com/office/drawing/2014/main" id="{32F3C3F0-17E5-2332-207F-718930709B3D}"/>
              </a:ext>
            </a:extLst>
          </p:cNvPr>
          <p:cNvSpPr/>
          <p:nvPr/>
        </p:nvSpPr>
        <p:spPr>
          <a:xfrm>
            <a:off x="0" y="0"/>
            <a:ext cx="12192000" cy="728133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441AB44-1C5E-3B6D-45F2-56C2B269CE4F}"/>
              </a:ext>
            </a:extLst>
          </p:cNvPr>
          <p:cNvSpPr txBox="1"/>
          <p:nvPr/>
        </p:nvSpPr>
        <p:spPr>
          <a:xfrm>
            <a:off x="0" y="7167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solidFill>
                  <a:schemeClr val="bg1">
                    <a:lumMod val="95000"/>
                  </a:schemeClr>
                </a:solidFill>
                <a:latin typeface="Avenir Black" panose="02000503020000020003" pitchFamily="2" charset="0"/>
              </a:rPr>
              <a:t>API quotable </a:t>
            </a:r>
            <a:r>
              <a:rPr lang="it-IT" sz="3200" dirty="0">
                <a:solidFill>
                  <a:schemeClr val="bg1">
                    <a:lumMod val="95000"/>
                  </a:schemeClr>
                </a:solidFill>
                <a:latin typeface="Avenir Light" panose="020B0402020203020204" pitchFamily="34" charset="77"/>
              </a:rPr>
              <a:t>– dopo una richiesta</a:t>
            </a:r>
          </a:p>
        </p:txBody>
      </p:sp>
    </p:spTree>
    <p:extLst>
      <p:ext uri="{BB962C8B-B14F-4D97-AF65-F5344CB8AC3E}">
        <p14:creationId xmlns:p14="http://schemas.microsoft.com/office/powerpoint/2010/main" val="416940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A272BD6-81B9-287F-F03E-CA76E1EA7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0FF18F77-488D-05F1-9429-F3DC1CEEB057}"/>
              </a:ext>
            </a:extLst>
          </p:cNvPr>
          <p:cNvSpPr/>
          <p:nvPr/>
        </p:nvSpPr>
        <p:spPr>
          <a:xfrm>
            <a:off x="186666" y="891617"/>
            <a:ext cx="6419354" cy="5728260"/>
          </a:xfrm>
          <a:prstGeom prst="roundRect">
            <a:avLst>
              <a:gd name="adj" fmla="val 4874"/>
            </a:avLst>
          </a:prstGeom>
          <a:blipFill>
            <a:blip r:embed="rId2"/>
            <a:stretch>
              <a:fillRect/>
            </a:stretch>
          </a:blipFill>
          <a:effectLst>
            <a:outerShdw blurRad="50800" dist="136106" dir="2700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EFE496F3-52BE-D9AA-7492-772430FD949D}"/>
              </a:ext>
            </a:extLst>
          </p:cNvPr>
          <p:cNvSpPr/>
          <p:nvPr/>
        </p:nvSpPr>
        <p:spPr>
          <a:xfrm>
            <a:off x="0" y="0"/>
            <a:ext cx="12192000" cy="728133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2D1261A-5240-AB6D-C0AB-8DBFF39F181D}"/>
              </a:ext>
            </a:extLst>
          </p:cNvPr>
          <p:cNvSpPr txBox="1"/>
          <p:nvPr/>
        </p:nvSpPr>
        <p:spPr>
          <a:xfrm>
            <a:off x="6811241" y="2413337"/>
            <a:ext cx="519409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>
                <a:latin typeface="Avenir Light" panose="020B0402020203020204" pitchFamily="34" charset="77"/>
              </a:rPr>
              <a:t>Cliccando il tasto ‘Search_1’, verrà richiamata la funzione ‘</a:t>
            </a:r>
            <a:r>
              <a:rPr lang="it-IT" dirty="0" err="1">
                <a:latin typeface="Avenir Light" panose="020B0402020203020204" pitchFamily="34" charset="77"/>
              </a:rPr>
              <a:t>Generate_quotable</a:t>
            </a:r>
            <a:r>
              <a:rPr lang="it-IT" dirty="0">
                <a:latin typeface="Avenir Light" panose="020B0402020203020204" pitchFamily="34" charset="77"/>
              </a:rPr>
              <a:t>’ che permetterà di effettuare la richiesta.</a:t>
            </a:r>
          </a:p>
          <a:p>
            <a:pPr algn="just"/>
            <a:endParaRPr lang="it-IT" dirty="0">
              <a:latin typeface="Avenir Light" panose="020B0402020203020204" pitchFamily="34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>
                <a:latin typeface="Avenir Light" panose="020B0402020203020204" pitchFamily="34" charset="77"/>
              </a:rPr>
              <a:t>La funzione ‘</a:t>
            </a:r>
            <a:r>
              <a:rPr lang="it-IT" dirty="0" err="1">
                <a:latin typeface="Avenir Light" panose="020B0402020203020204" pitchFamily="34" charset="77"/>
              </a:rPr>
              <a:t>onJson_quotable</a:t>
            </a:r>
            <a:r>
              <a:rPr lang="it-IT" dirty="0">
                <a:latin typeface="Avenir Light" panose="020B0402020203020204" pitchFamily="34" charset="77"/>
              </a:rPr>
              <a:t> si occuperà di gestire la risposta ottenuta e stampare a schermo i risultati prodotti dalla ricerca.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FE2CD31F-7466-8943-3A6D-2613A90F3C70}"/>
              </a:ext>
            </a:extLst>
          </p:cNvPr>
          <p:cNvSpPr txBox="1"/>
          <p:nvPr/>
        </p:nvSpPr>
        <p:spPr>
          <a:xfrm>
            <a:off x="0" y="7167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solidFill>
                  <a:schemeClr val="bg1">
                    <a:lumMod val="95000"/>
                  </a:schemeClr>
                </a:solidFill>
                <a:latin typeface="Avenir Black" panose="02000503020000020003" pitchFamily="2" charset="0"/>
              </a:rPr>
              <a:t>API quotable </a:t>
            </a:r>
            <a:r>
              <a:rPr lang="it-IT" sz="3200" dirty="0">
                <a:solidFill>
                  <a:schemeClr val="bg1">
                    <a:lumMod val="95000"/>
                  </a:schemeClr>
                </a:solidFill>
                <a:latin typeface="Avenir Light" panose="020B0402020203020204" pitchFamily="34" charset="77"/>
              </a:rPr>
              <a:t>– no </a:t>
            </a:r>
            <a:r>
              <a:rPr lang="it-IT" sz="3200" dirty="0" err="1">
                <a:solidFill>
                  <a:schemeClr val="bg1">
                    <a:lumMod val="95000"/>
                  </a:schemeClr>
                </a:solidFill>
                <a:latin typeface="Avenir Light" panose="020B0402020203020204" pitchFamily="34" charset="77"/>
              </a:rPr>
              <a:t>Auth</a:t>
            </a:r>
            <a:endParaRPr lang="it-IT" sz="3200" dirty="0">
              <a:solidFill>
                <a:schemeClr val="bg1">
                  <a:lumMod val="95000"/>
                </a:schemeClr>
              </a:solidFill>
              <a:latin typeface="Avenir Light" panose="020B04020202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40042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9304C9B-DF1E-27D8-D9A0-2C6235F92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801" y="1118999"/>
            <a:ext cx="9240393" cy="5246085"/>
          </a:xfrm>
          <a:prstGeom prst="rect">
            <a:avLst/>
          </a:prstGeom>
        </p:spPr>
      </p:pic>
      <p:sp>
        <p:nvSpPr>
          <p:cNvPr id="34" name="Rettangolo 33">
            <a:extLst>
              <a:ext uri="{FF2B5EF4-FFF2-40B4-BE49-F238E27FC236}">
                <a16:creationId xmlns:a16="http://schemas.microsoft.com/office/drawing/2014/main" id="{3D38F479-5296-FC44-8199-70DB8681FEBB}"/>
              </a:ext>
            </a:extLst>
          </p:cNvPr>
          <p:cNvSpPr/>
          <p:nvPr/>
        </p:nvSpPr>
        <p:spPr>
          <a:xfrm>
            <a:off x="0" y="0"/>
            <a:ext cx="12192000" cy="728133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588E8A76-F32A-E547-997F-248E3820D987}"/>
              </a:ext>
            </a:extLst>
          </p:cNvPr>
          <p:cNvSpPr txBox="1"/>
          <p:nvPr/>
        </p:nvSpPr>
        <p:spPr>
          <a:xfrm>
            <a:off x="0" y="7167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solidFill>
                  <a:schemeClr val="bg1">
                    <a:lumMod val="95000"/>
                  </a:schemeClr>
                </a:solidFill>
                <a:latin typeface="Avenir Black" panose="02000503020000020003" pitchFamily="2" charset="0"/>
              </a:rPr>
              <a:t>API spotify </a:t>
            </a:r>
            <a:r>
              <a:rPr lang="it-IT" sz="3200" dirty="0">
                <a:solidFill>
                  <a:schemeClr val="bg1">
                    <a:lumMod val="95000"/>
                  </a:schemeClr>
                </a:solidFill>
                <a:latin typeface="Avenir Light" panose="020B0402020203020204" pitchFamily="34" charset="77"/>
              </a:rPr>
              <a:t>– fase iniziale 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B6FA313-9BBA-6F48-8CA7-D78F2643C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252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1C405742-55D1-B049-35D5-76085E2C3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801" y="1110265"/>
            <a:ext cx="9240393" cy="5246085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9A28FFF-E545-BA6A-1D08-02C653340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0F249F51-4213-931E-CBF9-1CD29785EB94}"/>
              </a:ext>
            </a:extLst>
          </p:cNvPr>
          <p:cNvSpPr/>
          <p:nvPr/>
        </p:nvSpPr>
        <p:spPr>
          <a:xfrm>
            <a:off x="0" y="0"/>
            <a:ext cx="12192000" cy="728133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B9897CC-CADB-DBA2-C750-C1E817BD4ADC}"/>
              </a:ext>
            </a:extLst>
          </p:cNvPr>
          <p:cNvSpPr txBox="1"/>
          <p:nvPr/>
        </p:nvSpPr>
        <p:spPr>
          <a:xfrm>
            <a:off x="0" y="7167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solidFill>
                  <a:schemeClr val="bg1">
                    <a:lumMod val="95000"/>
                  </a:schemeClr>
                </a:solidFill>
                <a:latin typeface="Avenir Black" panose="02000503020000020003" pitchFamily="2" charset="0"/>
              </a:rPr>
              <a:t>API spotify </a:t>
            </a:r>
            <a:r>
              <a:rPr lang="it-IT" sz="3200" dirty="0">
                <a:solidFill>
                  <a:schemeClr val="bg1">
                    <a:lumMod val="95000"/>
                  </a:schemeClr>
                </a:solidFill>
                <a:latin typeface="Avenir Light" panose="020B0402020203020204" pitchFamily="34" charset="77"/>
              </a:rPr>
              <a:t>– dopo una richiesta</a:t>
            </a:r>
          </a:p>
        </p:txBody>
      </p:sp>
    </p:spTree>
    <p:extLst>
      <p:ext uri="{BB962C8B-B14F-4D97-AF65-F5344CB8AC3E}">
        <p14:creationId xmlns:p14="http://schemas.microsoft.com/office/powerpoint/2010/main" val="879436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3692C04-9AB1-48EA-947D-B2A3024F0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1717B2B2-BE06-C3DC-0217-6DA2D88F67A5}"/>
              </a:ext>
            </a:extLst>
          </p:cNvPr>
          <p:cNvSpPr/>
          <p:nvPr/>
        </p:nvSpPr>
        <p:spPr>
          <a:xfrm>
            <a:off x="0" y="0"/>
            <a:ext cx="12192000" cy="728133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3AC1014-6105-E4E1-F7CF-F0AEDA6F80A6}"/>
              </a:ext>
            </a:extLst>
          </p:cNvPr>
          <p:cNvSpPr txBox="1"/>
          <p:nvPr/>
        </p:nvSpPr>
        <p:spPr>
          <a:xfrm>
            <a:off x="0" y="7167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solidFill>
                  <a:schemeClr val="bg1">
                    <a:lumMod val="95000"/>
                  </a:schemeClr>
                </a:solidFill>
                <a:latin typeface="Avenir Black" panose="02000503020000020003" pitchFamily="2" charset="0"/>
              </a:rPr>
              <a:t>API spotify </a:t>
            </a:r>
            <a:r>
              <a:rPr lang="it-IT" sz="3200" dirty="0">
                <a:solidFill>
                  <a:schemeClr val="bg1">
                    <a:lumMod val="95000"/>
                  </a:schemeClr>
                </a:solidFill>
                <a:latin typeface="Avenir Light" panose="020B0402020203020204" pitchFamily="34" charset="77"/>
              </a:rPr>
              <a:t>– OAuth2.0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D2E9DF7F-B4C2-4A3C-8F97-7D2D5E7574F1}"/>
              </a:ext>
            </a:extLst>
          </p:cNvPr>
          <p:cNvSpPr/>
          <p:nvPr/>
        </p:nvSpPr>
        <p:spPr>
          <a:xfrm>
            <a:off x="169976" y="1777407"/>
            <a:ext cx="6208690" cy="3303183"/>
          </a:xfrm>
          <a:prstGeom prst="roundRect">
            <a:avLst>
              <a:gd name="adj" fmla="val 4874"/>
            </a:avLst>
          </a:prstGeom>
          <a:blipFill>
            <a:blip r:embed="rId2"/>
            <a:stretch>
              <a:fillRect l="164" t="-75359" r="-164" b="26"/>
            </a:stretch>
          </a:blipFill>
          <a:effectLst>
            <a:outerShdw blurRad="50800" dist="136106" dir="2700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B9BB8B7-DD3F-66BE-4785-C914756FB742}"/>
              </a:ext>
            </a:extLst>
          </p:cNvPr>
          <p:cNvSpPr txBox="1"/>
          <p:nvPr/>
        </p:nvSpPr>
        <p:spPr>
          <a:xfrm>
            <a:off x="6745575" y="1166842"/>
            <a:ext cx="512654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>
                <a:latin typeface="Avenir Light" panose="020B0402020203020204" pitchFamily="34" charset="77"/>
              </a:rPr>
              <a:t>L’API Spotify utilizza il protocollo di autenticazione  OAuth2.0, che necessita l’utilizzo del token per poter effettuare richieste.</a:t>
            </a:r>
          </a:p>
          <a:p>
            <a:pPr algn="just"/>
            <a:endParaRPr lang="it-IT" dirty="0">
              <a:latin typeface="Avenir Light" panose="020B0402020203020204" pitchFamily="34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>
                <a:latin typeface="Avenir Light" panose="020B0402020203020204" pitchFamily="34" charset="77"/>
              </a:rPr>
              <a:t>Per poter effettuare la richiesta del token è stata implementata una fetch con un HTTPS con un metodo post. Nell’</a:t>
            </a:r>
            <a:r>
              <a:rPr lang="it-IT" dirty="0" err="1">
                <a:latin typeface="Avenir Light" panose="020B0402020203020204" pitchFamily="34" charset="77"/>
              </a:rPr>
              <a:t>headers</a:t>
            </a:r>
            <a:r>
              <a:rPr lang="it-IT" dirty="0">
                <a:latin typeface="Avenir Light" panose="020B0402020203020204" pitchFamily="34" charset="77"/>
              </a:rPr>
              <a:t> fornisco le mie credenziali, ottenute tramite la registrazione al sito «Spotify for Developers» codificate in base 64 tramite la funzione btoa.</a:t>
            </a:r>
          </a:p>
          <a:p>
            <a:pPr algn="just"/>
            <a:endParaRPr lang="it-IT" dirty="0">
              <a:latin typeface="Avenir Light" panose="020B0402020203020204" pitchFamily="34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>
                <a:latin typeface="Avenir Light" panose="020B0402020203020204" pitchFamily="34" charset="77"/>
              </a:rPr>
              <a:t>Per accedere al token è stata implementata la funzione onTokenJson_spotify, dove è necessario l’utilizzo del campo ’access_token’ fornito all’interno del json restituito.</a:t>
            </a:r>
          </a:p>
        </p:txBody>
      </p:sp>
    </p:spTree>
    <p:extLst>
      <p:ext uri="{BB962C8B-B14F-4D97-AF65-F5344CB8AC3E}">
        <p14:creationId xmlns:p14="http://schemas.microsoft.com/office/powerpoint/2010/main" val="3048685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2303CBA-D960-7A6C-CE96-EB261CA74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4357676E-8FF6-07B2-BDC1-8983FB7B0CE6}"/>
              </a:ext>
            </a:extLst>
          </p:cNvPr>
          <p:cNvSpPr/>
          <p:nvPr/>
        </p:nvSpPr>
        <p:spPr>
          <a:xfrm>
            <a:off x="241096" y="1757226"/>
            <a:ext cx="5820228" cy="2499088"/>
          </a:xfrm>
          <a:prstGeom prst="roundRect">
            <a:avLst>
              <a:gd name="adj" fmla="val 4874"/>
            </a:avLst>
          </a:prstGeom>
          <a:blipFill>
            <a:blip r:embed="rId2"/>
            <a:stretch>
              <a:fillRect r="-6674"/>
            </a:stretch>
          </a:blipFill>
          <a:effectLst>
            <a:outerShdw blurRad="50800" dist="136106" dir="2700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6BD659BF-6B50-61FB-EBE2-1FA1913EA942}"/>
              </a:ext>
            </a:extLst>
          </p:cNvPr>
          <p:cNvSpPr/>
          <p:nvPr/>
        </p:nvSpPr>
        <p:spPr>
          <a:xfrm>
            <a:off x="0" y="0"/>
            <a:ext cx="12192000" cy="728133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2397B96-B5E0-F645-6C5A-3CD5AD47BA7D}"/>
              </a:ext>
            </a:extLst>
          </p:cNvPr>
          <p:cNvSpPr txBox="1"/>
          <p:nvPr/>
        </p:nvSpPr>
        <p:spPr>
          <a:xfrm>
            <a:off x="0" y="71678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solidFill>
                  <a:schemeClr val="bg1">
                    <a:lumMod val="95000"/>
                  </a:schemeClr>
                </a:solidFill>
                <a:latin typeface="Avenir Black" panose="02000503020000020003" pitchFamily="2" charset="0"/>
              </a:rPr>
              <a:t>API spotify </a:t>
            </a:r>
            <a:r>
              <a:rPr lang="it-IT" sz="3200" dirty="0">
                <a:solidFill>
                  <a:schemeClr val="bg1">
                    <a:lumMod val="95000"/>
                  </a:schemeClr>
                </a:solidFill>
                <a:latin typeface="Avenir Light" panose="020B0402020203020204" pitchFamily="34" charset="77"/>
              </a:rPr>
              <a:t>– spotify_Search</a:t>
            </a: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8402ADE5-C1F5-43D8-0D54-66D7B9A4D653}"/>
              </a:ext>
            </a:extLst>
          </p:cNvPr>
          <p:cNvSpPr/>
          <p:nvPr/>
        </p:nvSpPr>
        <p:spPr>
          <a:xfrm>
            <a:off x="275771" y="4597082"/>
            <a:ext cx="5820228" cy="796078"/>
          </a:xfrm>
          <a:prstGeom prst="roundRect">
            <a:avLst>
              <a:gd name="adj" fmla="val 4874"/>
            </a:avLst>
          </a:prstGeom>
          <a:blipFill>
            <a:blip r:embed="rId3"/>
            <a:stretch>
              <a:fillRect r="-6674"/>
            </a:stretch>
          </a:blipFill>
          <a:effectLst>
            <a:outerShdw blurRad="50800" dist="136106" dir="2700000" algn="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377B1B81-5D99-A643-D8D3-52B33F956B1B}"/>
              </a:ext>
            </a:extLst>
          </p:cNvPr>
          <p:cNvSpPr txBox="1"/>
          <p:nvPr/>
        </p:nvSpPr>
        <p:spPr>
          <a:xfrm>
            <a:off x="6371772" y="1398139"/>
            <a:ext cx="557913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>
                <a:latin typeface="Avenir Light" panose="020B0402020203020204" pitchFamily="34" charset="77"/>
              </a:rPr>
              <a:t>Cliccando il tasto ‘submit’, verrà richiamata la funzione ‘spotify_Search’ che permetterà di effettuare la richiesta.</a:t>
            </a:r>
          </a:p>
          <a:p>
            <a:pPr algn="just"/>
            <a:endParaRPr lang="it-IT" dirty="0">
              <a:latin typeface="Avenir Light" panose="020B0402020203020204" pitchFamily="34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>
                <a:latin typeface="Avenir Light" panose="020B0402020203020204" pitchFamily="34" charset="77"/>
              </a:rPr>
              <a:t>Tramite la funzione encodeURIComponent codificheremo il parametro ‘tracks.value’ che contiene il valore in input da tastiera.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dirty="0">
              <a:latin typeface="Avenir Light" panose="020B0402020203020204" pitchFamily="34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>
                <a:latin typeface="Avenir Light" panose="020B0402020203020204" pitchFamily="34" charset="77"/>
              </a:rPr>
              <a:t>Dopodiché attraverso una fetch verrà effettuata la richiesta all’endpoint, che abbiamo esteso aggiungendo le informazioni utili per effettuare la richiesta ovvero ‘</a:t>
            </a:r>
            <a:r>
              <a:rPr lang="it-IT" dirty="0" err="1">
                <a:latin typeface="Avenir Light" panose="020B0402020203020204" pitchFamily="34" charset="77"/>
              </a:rPr>
              <a:t>type</a:t>
            </a:r>
            <a:r>
              <a:rPr lang="it-IT" dirty="0">
                <a:latin typeface="Avenir Light" panose="020B0402020203020204" pitchFamily="34" charset="77"/>
              </a:rPr>
              <a:t>=album’ (per poter ottenere tutte le informazioni) ‘&amp;</a:t>
            </a:r>
            <a:r>
              <a:rPr lang="it-IT" dirty="0" err="1">
                <a:latin typeface="Avenir Light" panose="020B0402020203020204" pitchFamily="34" charset="77"/>
              </a:rPr>
              <a:t>q</a:t>
            </a:r>
            <a:r>
              <a:rPr lang="it-IT" dirty="0">
                <a:latin typeface="Avenir Light" panose="020B0402020203020204" pitchFamily="34" charset="77"/>
              </a:rPr>
              <a:t>= +track_value’ (che corrisponde al valore di ricerca).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it-IT" dirty="0">
              <a:latin typeface="Avenir Light" panose="020B0402020203020204" pitchFamily="34" charset="7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>
                <a:latin typeface="Avenir Light" panose="020B0402020203020204" pitchFamily="34" charset="77"/>
              </a:rPr>
              <a:t>Inoltre sarà necessario fornire il token per effettuare le richieste all’interno dell’ headers.</a:t>
            </a:r>
          </a:p>
        </p:txBody>
      </p:sp>
    </p:spTree>
    <p:extLst>
      <p:ext uri="{BB962C8B-B14F-4D97-AF65-F5344CB8AC3E}">
        <p14:creationId xmlns:p14="http://schemas.microsoft.com/office/powerpoint/2010/main" val="2509647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1521</TotalTime>
  <Words>401</Words>
  <Application>Microsoft Macintosh PowerPoint</Application>
  <PresentationFormat>Widescreen</PresentationFormat>
  <Paragraphs>44</Paragraphs>
  <Slides>10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6" baseType="lpstr">
      <vt:lpstr>Arial</vt:lpstr>
      <vt:lpstr>Avenir Black</vt:lpstr>
      <vt:lpstr>Avenir Light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ANDREA BALDI</dc:creator>
  <cp:lastModifiedBy>ANDREA BALDI</cp:lastModifiedBy>
  <cp:revision>19</cp:revision>
  <dcterms:created xsi:type="dcterms:W3CDTF">2022-03-29T10:24:25Z</dcterms:created>
  <dcterms:modified xsi:type="dcterms:W3CDTF">2022-04-27T21:58:11Z</dcterms:modified>
</cp:coreProperties>
</file>

<file path=docProps/thumbnail.jpeg>
</file>